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42"/>
  </p:notesMasterIdLst>
  <p:sldIdLst>
    <p:sldId id="256" r:id="rId5"/>
    <p:sldId id="1194" r:id="rId6"/>
    <p:sldId id="1195" r:id="rId7"/>
    <p:sldId id="1196" r:id="rId8"/>
    <p:sldId id="1197" r:id="rId9"/>
    <p:sldId id="1202" r:id="rId10"/>
    <p:sldId id="1198" r:id="rId11"/>
    <p:sldId id="1199" r:id="rId12"/>
    <p:sldId id="1200" r:id="rId13"/>
    <p:sldId id="1201" r:id="rId14"/>
    <p:sldId id="1209" r:id="rId15"/>
    <p:sldId id="1210" r:id="rId16"/>
    <p:sldId id="1211" r:id="rId17"/>
    <p:sldId id="1212" r:id="rId18"/>
    <p:sldId id="1213" r:id="rId19"/>
    <p:sldId id="1215" r:id="rId20"/>
    <p:sldId id="1216" r:id="rId21"/>
    <p:sldId id="1217" r:id="rId22"/>
    <p:sldId id="1218" r:id="rId23"/>
    <p:sldId id="1219" r:id="rId24"/>
    <p:sldId id="1220" r:id="rId25"/>
    <p:sldId id="1221" r:id="rId26"/>
    <p:sldId id="1222" r:id="rId27"/>
    <p:sldId id="1232" r:id="rId28"/>
    <p:sldId id="1233" r:id="rId29"/>
    <p:sldId id="1234" r:id="rId30"/>
    <p:sldId id="1235" r:id="rId31"/>
    <p:sldId id="1236" r:id="rId32"/>
    <p:sldId id="1237" r:id="rId33"/>
    <p:sldId id="1240" r:id="rId34"/>
    <p:sldId id="1241" r:id="rId35"/>
    <p:sldId id="1242" r:id="rId36"/>
    <p:sldId id="1243" r:id="rId37"/>
    <p:sldId id="1244" r:id="rId38"/>
    <p:sldId id="1245" r:id="rId39"/>
    <p:sldId id="1246" r:id="rId40"/>
    <p:sldId id="1247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 varScale="1">
        <p:scale>
          <a:sx n="85" d="100"/>
          <a:sy n="85" d="100"/>
        </p:scale>
        <p:origin x="109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BF4EB-67CF-434B-A205-EEFA6B39B9D9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3DF09-847B-4636-A307-F0E19966F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62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990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90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3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101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7.png"/><Relationship Id="rId4" Type="http://schemas.openxmlformats.org/officeDocument/2006/relationships/image" Target="../media/image9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57200" y="2286000"/>
            <a:ext cx="8382000" cy="11430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>
                <a:solidFill>
                  <a:srgbClr val="0070C0"/>
                </a:solidFill>
              </a:rPr>
              <a:t>College Technical Math 1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7315200" cy="2362200"/>
          </a:xfrm>
        </p:spPr>
        <p:txBody>
          <a:bodyPr/>
          <a:lstStyle/>
          <a:p>
            <a:pPr eaLnBrk="1" hangingPunct="1"/>
            <a:r>
              <a:rPr lang="en-US" u="sng" dirty="0"/>
              <a:t>Section 11.2 </a:t>
            </a:r>
          </a:p>
          <a:p>
            <a:pPr eaLnBrk="1" hangingPunct="1"/>
            <a:r>
              <a:rPr lang="en-US" dirty="0"/>
              <a:t>Polynomials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2602" y="1143000"/>
            <a:ext cx="39206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Degree of a Term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046" y="2133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degree of a term</a:t>
            </a:r>
            <a:r>
              <a:rPr lang="en-US" sz="2800" dirty="0"/>
              <a:t> is the sum of the exponents on the variable factors of the term.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3450525"/>
                <a:ext cx="1836528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   5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450525"/>
                <a:ext cx="1836528" cy="53296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86200" y="3436877"/>
                <a:ext cx="21075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𝐷𝑒𝑔𝑟𝑒𝑒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𝑖𝑠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2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436877"/>
                <a:ext cx="210750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9600" y="4419600"/>
                <a:ext cx="1721946" cy="53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−2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419600"/>
                <a:ext cx="1721946" cy="5393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86200" y="4399273"/>
                <a:ext cx="21075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𝐷𝑒𝑔𝑟𝑒𝑒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𝑖𝑠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5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399273"/>
                <a:ext cx="210750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9600" y="5257800"/>
                <a:ext cx="1464503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𝑐</m:t>
                      </m:r>
                      <m:r>
                        <a:rPr lang="en-US" sz="2800" b="0" i="1" smtClean="0">
                          <a:latin typeface="Cambria Math"/>
                        </a:rPr>
                        <m:t>) 10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257800"/>
                <a:ext cx="1464503" cy="53296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86200" y="5255726"/>
                <a:ext cx="22653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𝑫𝒆𝒈𝒓𝒆𝒆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𝒊𝒔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255726"/>
                <a:ext cx="2265364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959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7690" y="1143000"/>
            <a:ext cx="52886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Degree of a Polynomial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21336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degree of a polynomial</a:t>
            </a:r>
            <a:r>
              <a:rPr lang="en-US" sz="2800" dirty="0"/>
              <a:t> is equal to the highest degree of the terms in the polynomial.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3461814"/>
                <a:ext cx="28882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  7+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461814"/>
                <a:ext cx="2888227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1998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7690" y="1143000"/>
            <a:ext cx="52886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Degree of a Polynomial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21336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degree of a polynomial</a:t>
            </a:r>
            <a:r>
              <a:rPr lang="en-US" sz="2800" dirty="0"/>
              <a:t> is equal to the highest degree of the terms in the polynomial.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3461814"/>
                <a:ext cx="28882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 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461814"/>
                <a:ext cx="2888227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14800" y="3496887"/>
                <a:ext cx="23615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𝑫𝒆𝒈𝒓𝒆𝒆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𝒐𝒇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496887"/>
                <a:ext cx="236154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8735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7690" y="1143000"/>
            <a:ext cx="52886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Degree of a Polynomial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21336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degree of a polynomial</a:t>
            </a:r>
            <a:r>
              <a:rPr lang="en-US" sz="2800" dirty="0"/>
              <a:t> is equal to the highest degree of the terms in the polynomial.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3461814"/>
                <a:ext cx="3068982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  7+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461814"/>
                <a:ext cx="3068982" cy="53296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14800" y="3496887"/>
                <a:ext cx="22196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𝐷𝑒𝑔𝑟𝑒𝑒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𝑜𝑓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0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496887"/>
                <a:ext cx="221964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14800" y="4191000"/>
                <a:ext cx="23615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𝑫𝒆𝒈𝒓𝒆𝒆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𝒐𝒇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191000"/>
                <a:ext cx="236154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515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7690" y="1143000"/>
            <a:ext cx="52886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Degree of a Polynomial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21336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degree of a polynomial</a:t>
            </a:r>
            <a:r>
              <a:rPr lang="en-US" sz="2800" dirty="0"/>
              <a:t> is equal to the highest degree of the terms in the polynomial.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3461814"/>
                <a:ext cx="3068982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  7+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461814"/>
                <a:ext cx="3068982" cy="53296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14800" y="3496887"/>
                <a:ext cx="22196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𝐷𝑒𝑔𝑟𝑒𝑒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𝑜𝑓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0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496887"/>
                <a:ext cx="221964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14800" y="4191000"/>
                <a:ext cx="22196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𝐷𝑒𝑔𝑟𝑒𝑒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𝑜𝑓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4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191000"/>
                <a:ext cx="221964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14800" y="4810780"/>
                <a:ext cx="23615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𝑫𝒆𝒈𝒓𝒆𝒆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𝒐𝒇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810780"/>
                <a:ext cx="2361544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9201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7690" y="1143000"/>
            <a:ext cx="52886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Degree of a Polynomial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21336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degree of a polynomial</a:t>
            </a:r>
            <a:r>
              <a:rPr lang="en-US" sz="2800" dirty="0"/>
              <a:t> is equal to the highest degree of the terms in the polynomial.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3461814"/>
                <a:ext cx="3068982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  7+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461814"/>
                <a:ext cx="3068982" cy="53296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14800" y="3496887"/>
                <a:ext cx="22196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𝐷𝑒𝑔𝑟𝑒𝑒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𝑜𝑓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0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496887"/>
                <a:ext cx="221964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14800" y="4191000"/>
                <a:ext cx="22196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𝐷𝑒𝑔𝑟𝑒𝑒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𝑜𝑓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4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191000"/>
                <a:ext cx="221964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14800" y="4819851"/>
                <a:ext cx="22196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𝐷𝑒𝑔𝑟𝑒𝑒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𝑜𝑓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2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819851"/>
                <a:ext cx="221964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7409" y="5410200"/>
                <a:ext cx="63674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𝑻𝒉𝒊𝒔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𝒑𝒐𝒍𝒚𝒏𝒐𝒎𝒊𝒂𝒍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𝒉𝒂𝒔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𝒅𝒆𝒈𝒓𝒆𝒆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𝒐𝒇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09" y="5410200"/>
                <a:ext cx="6367449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4720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9122" y="1143000"/>
            <a:ext cx="41857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Descending Order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981200"/>
            <a:ext cx="838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polynomial is written in </a:t>
            </a:r>
            <a:r>
              <a:rPr lang="en-US" sz="2800" b="1" dirty="0">
                <a:solidFill>
                  <a:srgbClr val="FF0000"/>
                </a:solidFill>
              </a:rPr>
              <a:t>descending order </a:t>
            </a:r>
            <a:r>
              <a:rPr lang="en-US" sz="2800" dirty="0"/>
              <a:t>when the terms of the polynomial are arranged from left to right with the exponents on one of the variables decreasing on the terms.</a:t>
            </a:r>
          </a:p>
          <a:p>
            <a:endParaRPr lang="en-US" sz="2800" dirty="0"/>
          </a:p>
          <a:p>
            <a:r>
              <a:rPr lang="en-US" sz="2800" dirty="0"/>
              <a:t>Polynomials are often written in descending order so that the degree of the polynomial is equivalent to the first term in the polynomial.</a:t>
            </a:r>
          </a:p>
        </p:txBody>
      </p:sp>
    </p:spTree>
    <p:extLst>
      <p:ext uri="{BB962C8B-B14F-4D97-AF65-F5344CB8AC3E}">
        <p14:creationId xmlns:p14="http://schemas.microsoft.com/office/powerpoint/2010/main" val="1171732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9122" y="1143000"/>
            <a:ext cx="41857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Descending Order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86000"/>
            <a:ext cx="8077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leading term </a:t>
            </a:r>
            <a:r>
              <a:rPr lang="en-US" sz="2800" dirty="0"/>
              <a:t>of a polynomial is the leftmost term when the polynomial is written in descending order.</a:t>
            </a:r>
          </a:p>
          <a:p>
            <a:endParaRPr lang="en-US" sz="2800" dirty="0"/>
          </a:p>
          <a:p>
            <a:r>
              <a:rPr lang="en-US" sz="2800" dirty="0"/>
              <a:t>The </a:t>
            </a:r>
            <a:r>
              <a:rPr lang="en-US" sz="2800" b="1" dirty="0">
                <a:solidFill>
                  <a:srgbClr val="0070C0"/>
                </a:solidFill>
              </a:rPr>
              <a:t>leading coefficient </a:t>
            </a:r>
            <a:r>
              <a:rPr lang="en-US" sz="2800" dirty="0"/>
              <a:t>of a polynomial is the coefficient of the leading term when the polynomial is written in descending order.</a:t>
            </a:r>
          </a:p>
        </p:txBody>
      </p:sp>
    </p:spTree>
    <p:extLst>
      <p:ext uri="{BB962C8B-B14F-4D97-AF65-F5344CB8AC3E}">
        <p14:creationId xmlns:p14="http://schemas.microsoft.com/office/powerpoint/2010/main" val="4237556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9122" y="1143000"/>
            <a:ext cx="41857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Descending Order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9812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Rewrite the polynomial in descending order then identify the leading term and the leading coefficient.  (Example)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3733800"/>
                <a:ext cx="41090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a</m:t>
                      </m:r>
                      <m:r>
                        <a:rPr lang="en-US" sz="2800" b="0" i="0" smtClean="0">
                          <a:latin typeface="Cambria Math"/>
                        </a:rPr>
                        <m:t>)    −7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x</m:t>
                      </m:r>
                      <m:r>
                        <a:rPr lang="en-US" sz="2800" b="0" i="0" smtClean="0">
                          <a:latin typeface="Cambria Math"/>
                        </a:rPr>
                        <m:t>+2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a:rPr lang="en-US" sz="2800" b="0" i="0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0" smtClean="0">
                          <a:latin typeface="Cambria Math"/>
                        </a:rPr>
                        <m:t>+4−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a:rPr lang="en-US" sz="2800" b="0" i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733800"/>
                <a:ext cx="4109074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8458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9122" y="1143000"/>
            <a:ext cx="41857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Descending Order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9812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Rewrite the polynomial in descending order then identify the leading term and the leading coefficient.  (Example)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3733800"/>
                <a:ext cx="4145943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a</m:t>
                      </m:r>
                      <m:r>
                        <a:rPr lang="en-US" sz="2800" b="0" i="0" smtClean="0">
                          <a:latin typeface="Cambria Math"/>
                        </a:rPr>
                        <m:t>)    −7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x</m:t>
                      </m:r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𝐱</m:t>
                          </m:r>
                        </m:e>
                        <m:sup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800" b="0" i="0" smtClean="0">
                          <a:latin typeface="Cambria Math"/>
                        </a:rPr>
                        <m:t>+4−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a:rPr lang="en-US" sz="2800" b="0" i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733800"/>
                <a:ext cx="4145943" cy="53296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26694" y="4419600"/>
                <a:ext cx="877613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694" y="4419600"/>
                <a:ext cx="877613" cy="5329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287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1143000"/>
            <a:ext cx="26468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Polynomial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057400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</a:t>
            </a:r>
            <a:r>
              <a:rPr lang="en-US" sz="2800" b="1" dirty="0">
                <a:solidFill>
                  <a:srgbClr val="FF0000"/>
                </a:solidFill>
              </a:rPr>
              <a:t>polynomial</a:t>
            </a:r>
            <a:r>
              <a:rPr lang="en-US" sz="2800" dirty="0"/>
              <a:t> is an algebraic expression in which the exponents of the variables are nonnegative integers and there are not any variables in the denominator.</a:t>
            </a:r>
          </a:p>
        </p:txBody>
      </p:sp>
    </p:spTree>
    <p:extLst>
      <p:ext uri="{BB962C8B-B14F-4D97-AF65-F5344CB8AC3E}">
        <p14:creationId xmlns:p14="http://schemas.microsoft.com/office/powerpoint/2010/main" val="1360182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9122" y="1143000"/>
            <a:ext cx="41857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Descending Order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9812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Rewrite the polynomial in descending order then identify the leading term and the leading coefficient.  (Example)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3733800"/>
                <a:ext cx="4145943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a</m:t>
                      </m:r>
                      <m:r>
                        <a:rPr lang="en-US" sz="2800" b="0" i="0" smtClean="0">
                          <a:latin typeface="Cambria Math"/>
                        </a:rPr>
                        <m:t>)    −7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x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+2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0" smtClean="0">
                          <a:latin typeface="Cambria Math"/>
                        </a:rPr>
                        <m:t>+4</m:t>
                      </m:r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𝐱</m:t>
                          </m:r>
                        </m:e>
                        <m:sup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733800"/>
                <a:ext cx="4145943" cy="53296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26694" y="4419600"/>
                <a:ext cx="877613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694" y="4419600"/>
                <a:ext cx="877613" cy="5329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00" y="4419600"/>
                <a:ext cx="930511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419600"/>
                <a:ext cx="930511" cy="5329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591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9122" y="1143000"/>
            <a:ext cx="41857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Descending Order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9812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Rewrite the polynomial in descending order then identify the leading term and the leading coefficient.  (Example)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3733800"/>
                <a:ext cx="4145943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a</m:t>
                      </m:r>
                      <m:r>
                        <a:rPr lang="en-US" sz="2800" b="0" i="0" smtClean="0">
                          <a:latin typeface="Cambria Math"/>
                        </a:rPr>
                        <m:t>)    </m:t>
                      </m:r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𝟕𝐱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+2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0" smtClean="0">
                          <a:latin typeface="Cambria Math"/>
                        </a:rPr>
                        <m:t>+4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733800"/>
                <a:ext cx="4145943" cy="53296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26694" y="4419600"/>
                <a:ext cx="877613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694" y="4419600"/>
                <a:ext cx="877613" cy="5329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00" y="4419600"/>
                <a:ext cx="930511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419600"/>
                <a:ext cx="930511" cy="5329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000" y="4429780"/>
                <a:ext cx="9733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429780"/>
                <a:ext cx="97334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970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9122" y="1143000"/>
            <a:ext cx="41857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Descending Order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9812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Rewrite the polynomial in descending order then identify the leading term and the leading coefficient.  (Example)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3733800"/>
                <a:ext cx="4145943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a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   −7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+2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733800"/>
                <a:ext cx="4145943" cy="53296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26694" y="4419600"/>
                <a:ext cx="877613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694" y="4419600"/>
                <a:ext cx="877613" cy="5329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00" y="4419600"/>
                <a:ext cx="930511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419600"/>
                <a:ext cx="930511" cy="5329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000" y="4429780"/>
                <a:ext cx="9733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−7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429780"/>
                <a:ext cx="97334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86200" y="4429780"/>
                <a:ext cx="7665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429780"/>
                <a:ext cx="766557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30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9122" y="1143000"/>
            <a:ext cx="41857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Descending Order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9812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Rewrite the polynomial in descending order then identify the leading term and the leading coefficient.  (Example)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3733800"/>
                <a:ext cx="4145943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a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    −7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+2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+4−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733800"/>
                <a:ext cx="4145943" cy="53296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26694" y="4419600"/>
                <a:ext cx="877613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694" y="4419600"/>
                <a:ext cx="877613" cy="5329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00" y="4419600"/>
                <a:ext cx="930511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419600"/>
                <a:ext cx="930511" cy="5329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000" y="4429780"/>
                <a:ext cx="9733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−7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429780"/>
                <a:ext cx="97334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86200" y="4429780"/>
                <a:ext cx="7665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+4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429780"/>
                <a:ext cx="766557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 bwMode="auto">
          <a:xfrm>
            <a:off x="1567578" y="4305083"/>
            <a:ext cx="870822" cy="72411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15576" y="5181600"/>
                <a:ext cx="5038189" cy="963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The leading term is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and the leading coefficient is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76" y="5181600"/>
                <a:ext cx="5038189" cy="963854"/>
              </a:xfrm>
              <a:prstGeom prst="rect">
                <a:avLst/>
              </a:prstGeom>
              <a:blipFill rotWithShape="1">
                <a:blip r:embed="rId7"/>
                <a:stretch>
                  <a:fillRect l="-2542" t="-5696" r="-121" b="-16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096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1663" y="1143000"/>
            <a:ext cx="47243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Naming Polynomials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133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Polynomials are referred to by two names.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160693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Degree name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- this name is based on the degree of the polynomial.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dirty="0"/>
              <a:t>The next slide lists the common degrees and their associated names.</a:t>
            </a:r>
          </a:p>
        </p:txBody>
      </p:sp>
    </p:spTree>
    <p:extLst>
      <p:ext uri="{BB962C8B-B14F-4D97-AF65-F5344CB8AC3E}">
        <p14:creationId xmlns:p14="http://schemas.microsoft.com/office/powerpoint/2010/main" val="382105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1663" y="990600"/>
            <a:ext cx="47243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Naming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6744934"/>
                  </p:ext>
                </p:extLst>
              </p:nvPr>
            </p:nvGraphicFramePr>
            <p:xfrm>
              <a:off x="990600" y="1828800"/>
              <a:ext cx="5394960" cy="39950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6304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4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3774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658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Degree of Polynomial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Name</a:t>
                          </a:r>
                          <a:r>
                            <a:rPr lang="en-US" baseline="0" dirty="0">
                              <a:solidFill>
                                <a:schemeClr val="tx1"/>
                              </a:solidFill>
                            </a:rPr>
                            <a:t> of Polynomial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Example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58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Constant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658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 Linear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−4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658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Quadratic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−2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+8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658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  Cubic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+2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−5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658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 Quartic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−9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6744934"/>
                  </p:ext>
                </p:extLst>
              </p:nvPr>
            </p:nvGraphicFramePr>
            <p:xfrm>
              <a:off x="990600" y="1828800"/>
              <a:ext cx="5394960" cy="39950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63040"/>
                    <a:gridCol w="1554480"/>
                    <a:gridCol w="2377440"/>
                  </a:tblGrid>
                  <a:tr h="6658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Degree of Polynomial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Name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</a:rPr>
                            <a:t> of Polynomial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Example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6658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17" t="-102752" r="-268750" b="-4073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Constant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27179" t="-102752" b="-407339"/>
                          </a:stretch>
                        </a:blipFill>
                      </a:tcPr>
                    </a:tc>
                  </a:tr>
                  <a:tr h="6658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17" t="-200909" r="-268750" b="-3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 Linear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27179" t="-200909" b="-303636"/>
                          </a:stretch>
                        </a:blipFill>
                      </a:tcPr>
                    </a:tc>
                  </a:tr>
                  <a:tr h="6658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17" t="-303670" r="-268750" b="-2064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Quadratic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27179" t="-303670" b="-206422"/>
                          </a:stretch>
                        </a:blipFill>
                      </a:tcPr>
                    </a:tc>
                  </a:tr>
                  <a:tr h="6658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17" t="-403670" r="-268750" b="-1064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  Cubic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27179" t="-403670" b="-106422"/>
                          </a:stretch>
                        </a:blipFill>
                      </a:tcPr>
                    </a:tc>
                  </a:tr>
                  <a:tr h="6658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17" t="-503670" r="-268750" b="-64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 Quartic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27179" t="-503670" b="-642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ounded Rectangle 4"/>
          <p:cNvSpPr/>
          <p:nvPr/>
        </p:nvSpPr>
        <p:spPr bwMode="auto">
          <a:xfrm>
            <a:off x="1327263" y="2590800"/>
            <a:ext cx="914400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514600" y="2590800"/>
            <a:ext cx="1295400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724400" y="2590800"/>
            <a:ext cx="914400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327263" y="3276600"/>
            <a:ext cx="914400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705100" y="3276600"/>
            <a:ext cx="914400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666414" y="3251579"/>
            <a:ext cx="1200985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327263" y="3962400"/>
            <a:ext cx="914400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514600" y="3962400"/>
            <a:ext cx="1447800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236510" y="3962400"/>
            <a:ext cx="1859489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327263" y="4572000"/>
            <a:ext cx="914400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743200" y="4595884"/>
            <a:ext cx="914400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209213" y="4595884"/>
            <a:ext cx="1886785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219200" y="5257800"/>
            <a:ext cx="914400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2660762" y="5257800"/>
            <a:ext cx="1149237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4603847" y="5295331"/>
            <a:ext cx="1263551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629400" y="2209800"/>
                <a:ext cx="2438400" cy="2685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Note: Terms of the same degree have the same name.  i.e.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is a quadratic term.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2209800"/>
                <a:ext cx="2438400" cy="2685992"/>
              </a:xfrm>
              <a:prstGeom prst="rect">
                <a:avLst/>
              </a:prstGeom>
              <a:blipFill rotWithShape="1">
                <a:blip r:embed="rId3"/>
                <a:stretch>
                  <a:fillRect l="-4000" t="-1591" r="-2000" b="-4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820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1663" y="1143000"/>
            <a:ext cx="47243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Naming Polynomials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133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Polynomials are referred to by two names.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160693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Number of terms name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- this name is based on the number of terms in the polynomial.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dirty="0"/>
              <a:t>The next slide lists the names for the number of terms.</a:t>
            </a:r>
          </a:p>
        </p:txBody>
      </p:sp>
    </p:spTree>
    <p:extLst>
      <p:ext uri="{BB962C8B-B14F-4D97-AF65-F5344CB8AC3E}">
        <p14:creationId xmlns:p14="http://schemas.microsoft.com/office/powerpoint/2010/main" val="287328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1663" y="990600"/>
            <a:ext cx="47243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Naming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2442344"/>
                  </p:ext>
                </p:extLst>
              </p:nvPr>
            </p:nvGraphicFramePr>
            <p:xfrm>
              <a:off x="685800" y="1828800"/>
              <a:ext cx="5669280" cy="29119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373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44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3774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658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Number of Terms in the Polynomial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Name</a:t>
                          </a:r>
                          <a:r>
                            <a:rPr lang="en-US" baseline="0" dirty="0">
                              <a:solidFill>
                                <a:schemeClr val="tx1"/>
                              </a:solidFill>
                            </a:rPr>
                            <a:t> of Polynomial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Example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58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Monomial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13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658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 Binomial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−4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658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Trinomial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−2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+8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2442344"/>
                  </p:ext>
                </p:extLst>
              </p:nvPr>
            </p:nvGraphicFramePr>
            <p:xfrm>
              <a:off x="685800" y="1828800"/>
              <a:ext cx="5669280" cy="29119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37360"/>
                    <a:gridCol w="1554480"/>
                    <a:gridCol w="2377440"/>
                  </a:tblGrid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Number of Terms in the Polynomial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Name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</a:rPr>
                            <a:t> of Polynomial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Example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6658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51" t="-142202" r="-226316" b="-2073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Monomial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38718" t="-142202" b="-207339"/>
                          </a:stretch>
                        </a:blipFill>
                      </a:tcPr>
                    </a:tc>
                  </a:tr>
                  <a:tr h="6658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51" t="-240000" r="-226316" b="-10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Binomial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38718" t="-240000" b="-105455"/>
                          </a:stretch>
                        </a:blipFill>
                      </a:tcPr>
                    </a:tc>
                  </a:tr>
                  <a:tr h="6658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51" t="-343119" r="-226316" b="-64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Trinomial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38718" t="-343119" b="-642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ounded Rectangle 4"/>
          <p:cNvSpPr/>
          <p:nvPr/>
        </p:nvSpPr>
        <p:spPr bwMode="auto">
          <a:xfrm>
            <a:off x="990600" y="2842147"/>
            <a:ext cx="914400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514600" y="2842147"/>
            <a:ext cx="1295400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387736" y="2842147"/>
            <a:ext cx="1174863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022463" y="3529084"/>
            <a:ext cx="914400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502090" y="3543869"/>
            <a:ext cx="1307910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191000" y="3509750"/>
            <a:ext cx="1600200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022463" y="4153469"/>
            <a:ext cx="914400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438400" y="4153469"/>
            <a:ext cx="1447800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045422" y="4177353"/>
            <a:ext cx="2126778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953000"/>
            <a:ext cx="6280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Note: Polynomials can be referred to by either or both names.</a:t>
            </a:r>
          </a:p>
        </p:txBody>
      </p:sp>
    </p:spTree>
    <p:extLst>
      <p:ext uri="{BB962C8B-B14F-4D97-AF65-F5344CB8AC3E}">
        <p14:creationId xmlns:p14="http://schemas.microsoft.com/office/powerpoint/2010/main" val="134654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1663" y="990600"/>
            <a:ext cx="47243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Naming Polynomials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876539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Give both names of each polynomial.  (Example)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2744379"/>
                <a:ext cx="20017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  7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744379"/>
                <a:ext cx="200176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4191000"/>
                <a:ext cx="26233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−4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191000"/>
                <a:ext cx="262334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371600" y="3429000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Cubic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8400" y="3429000"/>
            <a:ext cx="1526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binomial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4810780"/>
            <a:ext cx="1744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Quadratic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5620" y="4810780"/>
            <a:ext cx="154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trinomial</a:t>
            </a:r>
          </a:p>
        </p:txBody>
      </p:sp>
    </p:spTree>
    <p:extLst>
      <p:ext uri="{BB962C8B-B14F-4D97-AF65-F5344CB8AC3E}">
        <p14:creationId xmlns:p14="http://schemas.microsoft.com/office/powerpoint/2010/main" val="255583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1663" y="990600"/>
            <a:ext cx="47243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Naming Polynomials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876539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Give both names of each polynomial.  (Example)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2744379"/>
                <a:ext cx="1286826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𝑐</m:t>
                      </m:r>
                      <m:r>
                        <a:rPr lang="en-US" sz="2800" b="0" i="1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744379"/>
                <a:ext cx="1286826" cy="9105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4191000"/>
                <a:ext cx="16376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r>
                        <a:rPr lang="en-US" sz="2800" b="0" i="1" smtClean="0">
                          <a:latin typeface="Cambria Math"/>
                        </a:rPr>
                        <m:t>)  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191000"/>
                <a:ext cx="1637692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371600" y="3591580"/>
            <a:ext cx="1186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Linear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8400" y="3591580"/>
            <a:ext cx="1745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monomial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4810780"/>
            <a:ext cx="1186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Linear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2200" y="4810780"/>
            <a:ext cx="1526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binomial</a:t>
            </a:r>
          </a:p>
        </p:txBody>
      </p:sp>
    </p:spTree>
    <p:extLst>
      <p:ext uri="{BB962C8B-B14F-4D97-AF65-F5344CB8AC3E}">
        <p14:creationId xmlns:p14="http://schemas.microsoft.com/office/powerpoint/2010/main" val="39124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1143000"/>
            <a:ext cx="26468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Polynomial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3830" y="2072157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These are examples of polynomials.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14400" y="2744379"/>
                <a:ext cx="6815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744379"/>
                <a:ext cx="681597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3419999"/>
                <a:ext cx="9521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−3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419999"/>
                <a:ext cx="95218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72882" y="4038600"/>
                <a:ext cx="14893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−3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82" y="4038600"/>
                <a:ext cx="148931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4734580"/>
                <a:ext cx="34441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−4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+5</m:t>
                      </m:r>
                      <m:r>
                        <a:rPr lang="en-US" sz="2800" b="0" i="1" smtClean="0">
                          <a:latin typeface="Cambria Math"/>
                        </a:rPr>
                        <m:t>𝑥𝑦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34580"/>
                <a:ext cx="3444148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564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1663" y="990600"/>
            <a:ext cx="47243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Naming Polynomials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3348" y="19050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 careful when naming polynomials based on the number of terms!!!</a:t>
            </a:r>
          </a:p>
        </p:txBody>
      </p:sp>
      <p:pic>
        <p:nvPicPr>
          <p:cNvPr id="1026" name="Picture 2" descr="C:\Users\wallberg.FVTC\AppData\Local\Microsoft\Windows\Temporary Internet Files\Content.IE5\SRFG7QOE\MC90043152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24200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0500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1663" y="990600"/>
            <a:ext cx="47243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Naming Polynomials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9050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Identify each polynomial as a monomial, binomial or trinomial.  (Example)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3236822"/>
                <a:ext cx="2330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  5(3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236822"/>
                <a:ext cx="233051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4191000"/>
                <a:ext cx="31639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(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−5)(2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+4)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191000"/>
                <a:ext cx="316394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37792" y="4953000"/>
                <a:ext cx="1853008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𝑐</m:t>
                      </m:r>
                      <m:r>
                        <a:rPr lang="en-US" sz="2800" b="0" i="1" smtClean="0">
                          <a:latin typeface="Cambria Math"/>
                        </a:rPr>
                        <m:t>) 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92" y="4953000"/>
                <a:ext cx="1853008" cy="9017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502409" y="3200400"/>
            <a:ext cx="1745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Monomial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5800" y="4191000"/>
            <a:ext cx="1745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Monomial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5799" y="5142282"/>
            <a:ext cx="1745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Monomial</a:t>
            </a:r>
          </a:p>
        </p:txBody>
      </p:sp>
    </p:spTree>
    <p:extLst>
      <p:ext uri="{BB962C8B-B14F-4D97-AF65-F5344CB8AC3E}">
        <p14:creationId xmlns:p14="http://schemas.microsoft.com/office/powerpoint/2010/main" val="376653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1663" y="990600"/>
            <a:ext cx="47243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Naming Polynomials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9050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Identify each polynomial as a monomial, binomial or trinomial.  (Example)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3236822"/>
                <a:ext cx="29622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r>
                        <a:rPr lang="en-US" sz="2800" b="0" i="1" smtClean="0">
                          <a:latin typeface="Cambria Math"/>
                        </a:rPr>
                        <m:t>)  5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−4(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+2)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236822"/>
                <a:ext cx="296228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502409" y="3200400"/>
            <a:ext cx="1564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Binomial</a:t>
            </a:r>
          </a:p>
        </p:txBody>
      </p:sp>
    </p:spTree>
    <p:extLst>
      <p:ext uri="{BB962C8B-B14F-4D97-AF65-F5344CB8AC3E}">
        <p14:creationId xmlns:p14="http://schemas.microsoft.com/office/powerpoint/2010/main" val="94169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22098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Like terms </a:t>
            </a:r>
            <a:r>
              <a:rPr lang="en-US" sz="2800" dirty="0"/>
              <a:t>– terms that have the </a:t>
            </a:r>
            <a:r>
              <a:rPr lang="en-US" sz="2800" u="sng" dirty="0">
                <a:solidFill>
                  <a:srgbClr val="FF0000"/>
                </a:solidFill>
              </a:rPr>
              <a:t>same variables </a:t>
            </a:r>
            <a:r>
              <a:rPr lang="en-US" sz="2800" dirty="0"/>
              <a:t>raised to the </a:t>
            </a:r>
            <a:r>
              <a:rPr lang="en-US" sz="2800" u="sng" dirty="0">
                <a:solidFill>
                  <a:srgbClr val="FF0000"/>
                </a:solidFill>
              </a:rPr>
              <a:t>same exponents</a:t>
            </a:r>
            <a:r>
              <a:rPr lang="en-US" sz="28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3000" y="1295400"/>
            <a:ext cx="73148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Adding/Subtracting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8934" y="3436798"/>
                <a:ext cx="67192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𝐶𝑜𝑛𝑠𝑡𝑎𝑛𝑡𝑠</m:t>
                      </m:r>
                      <m:r>
                        <a:rPr lang="en-US" sz="2800" b="0" i="1" smtClean="0">
                          <a:latin typeface="Cambria Math"/>
                        </a:rPr>
                        <m:t>:          8            −2        11           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34" y="3436798"/>
                <a:ext cx="6719211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8934" y="4048780"/>
                <a:ext cx="7173823" cy="900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𝐿𝑖𝑛𝑒𝑎𝑟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𝑡𝑒𝑟𝑚𝑠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𝑖𝑛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:    −3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            −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          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34" y="4048780"/>
                <a:ext cx="7173823" cy="900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8934" y="5039380"/>
                <a:ext cx="72035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𝐿𝑖𝑛𝑒𝑎𝑟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𝑡𝑒𝑟𝑚𝑠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𝑖𝑛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:    4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            −25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           6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34" y="5039380"/>
                <a:ext cx="720351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182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8934" y="2057400"/>
                <a:ext cx="84975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𝑄𝑢𝑎𝑑𝑟𝑎𝑡𝑖𝑐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</a:rPr>
                        <m:t>𝑡𝑒𝑟𝑚𝑠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</a:rPr>
                        <m:t>𝑖𝑛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:      3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       5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      −2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34" y="2057400"/>
                <a:ext cx="8497583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8934" y="2991206"/>
                <a:ext cx="67032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𝑄𝑢𝑎𝑑𝑟𝑎𝑡𝑖𝑐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</a:rPr>
                        <m:t>𝑡𝑒𝑟𝑚𝑠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</a:rPr>
                        <m:t>𝑖𝑛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latin typeface="Cambria Math"/>
                        </a:rPr>
                        <m:t>:      −5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       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      9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34" y="2991206"/>
                <a:ext cx="6703255" cy="584775"/>
              </a:xfrm>
              <a:prstGeom prst="rect">
                <a:avLst/>
              </a:prstGeom>
              <a:blipFill rotWithShape="1">
                <a:blip r:embed="rId3"/>
                <a:stretch>
                  <a:fillRect r="-16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143000" y="1295400"/>
            <a:ext cx="73148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Adding/Subtracting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8934" y="3911025"/>
                <a:ext cx="7260465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𝑄𝑢𝑎𝑑𝑟𝑎𝑡𝑖𝑐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</a:rPr>
                        <m:t>𝑡𝑒𝑟𝑚𝑠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</a:rPr>
                        <m:t>𝑖𝑛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</a:rPr>
                        <m:t>𝑎𝑛𝑑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latin typeface="Cambria Math"/>
                        </a:rPr>
                        <m:t>:4</m:t>
                      </m:r>
                      <m:r>
                        <a:rPr lang="en-US" sz="3200" b="0" i="1" smtClean="0">
                          <a:latin typeface="Cambria Math"/>
                        </a:rPr>
                        <m:t>𝑥𝑦</m:t>
                      </m:r>
                      <m:r>
                        <a:rPr lang="en-US" sz="3200" b="0" i="1" smtClean="0">
                          <a:latin typeface="Cambria Math"/>
                        </a:rPr>
                        <m:t>   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𝑥𝑦</m:t>
                      </m:r>
                      <m:r>
                        <a:rPr lang="en-US" sz="3200" b="0" i="1" smtClean="0">
                          <a:latin typeface="Cambria Math"/>
                        </a:rPr>
                        <m:t>   −2</m:t>
                      </m:r>
                      <m:r>
                        <a:rPr lang="en-US" sz="3200" b="0" i="1" smtClean="0">
                          <a:latin typeface="Cambria Math"/>
                        </a:rPr>
                        <m:t>𝑦𝑥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34" y="3911025"/>
                <a:ext cx="7260465" cy="1017523"/>
              </a:xfrm>
              <a:prstGeom prst="rect">
                <a:avLst/>
              </a:prstGeom>
              <a:blipFill rotWithShape="1">
                <a:blip r:embed="rId4"/>
                <a:stretch>
                  <a:fillRect r="-16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720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73148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Adding/Subtracting Polynomials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2860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 add or subtract polynomials: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32004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</a:rPr>
              <a:t>Use the distributive property to remove any parentheses from the expression</a:t>
            </a:r>
          </a:p>
        </p:txBody>
      </p:sp>
    </p:spTree>
    <p:extLst>
      <p:ext uri="{BB962C8B-B14F-4D97-AF65-F5344CB8AC3E}">
        <p14:creationId xmlns:p14="http://schemas.microsoft.com/office/powerpoint/2010/main" val="123276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73148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Adding/Subtracting Polynomials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2860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 add or subtract polynomials: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3200400"/>
            <a:ext cx="807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Use the distributive property to remove any parentheses from the expression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</a:rPr>
              <a:t>Combine like terms</a:t>
            </a:r>
          </a:p>
        </p:txBody>
      </p:sp>
    </p:spTree>
    <p:extLst>
      <p:ext uri="{BB962C8B-B14F-4D97-AF65-F5344CB8AC3E}">
        <p14:creationId xmlns:p14="http://schemas.microsoft.com/office/powerpoint/2010/main" val="31536490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73148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Adding/Subtracting Polynomials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2860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 add or subtract polynomials: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3200400"/>
            <a:ext cx="807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Use the distributive property to remove any parentheses from the expression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Combine like terms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</a:rPr>
              <a:t>Write the resulting polynomial in descending order</a:t>
            </a:r>
          </a:p>
        </p:txBody>
      </p:sp>
    </p:spTree>
    <p:extLst>
      <p:ext uri="{BB962C8B-B14F-4D97-AF65-F5344CB8AC3E}">
        <p14:creationId xmlns:p14="http://schemas.microsoft.com/office/powerpoint/2010/main" val="1272745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1143000"/>
            <a:ext cx="26468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Polynomial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3830" y="2072157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These examples are </a:t>
            </a:r>
            <a:r>
              <a:rPr lang="en-US" sz="2800" u="sng" dirty="0"/>
              <a:t>not</a:t>
            </a:r>
            <a:r>
              <a:rPr lang="en-US" sz="2800" dirty="0"/>
              <a:t> polynomials.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14400" y="2744379"/>
                <a:ext cx="10511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7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744379"/>
                <a:ext cx="1051185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60855" y="3289305"/>
                <a:ext cx="1313372" cy="9017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5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855" y="3289305"/>
                <a:ext cx="1313372" cy="90172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4343400"/>
                <a:ext cx="1489317" cy="956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−3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43400"/>
                <a:ext cx="1489317" cy="9568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792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2602" y="1143000"/>
            <a:ext cx="39206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Degree of a Term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046" y="2133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degree of a term</a:t>
            </a:r>
            <a:r>
              <a:rPr lang="en-US" sz="2800" dirty="0"/>
              <a:t> is the sum of the exponents on the variable factors of the term.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3450525"/>
                <a:ext cx="14739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   5</m:t>
                      </m:r>
                      <m:r>
                        <a:rPr lang="en-US" sz="2800" b="0" i="1" smtClean="0">
                          <a:latin typeface="Cambria Math"/>
                        </a:rPr>
                        <m:t>𝑥𝑦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450525"/>
                <a:ext cx="1473993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467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2602" y="1143000"/>
            <a:ext cx="39206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Degree of a Term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046" y="2133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degree of a term</a:t>
            </a:r>
            <a:r>
              <a:rPr lang="en-US" sz="2800" dirty="0"/>
              <a:t> is the sum of the exponents on the variable factors of the term.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3450525"/>
                <a:ext cx="1836528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   5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450525"/>
                <a:ext cx="1836528" cy="53296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86200" y="3436877"/>
                <a:ext cx="22653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𝑫𝒆𝒈𝒓𝒆𝒆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𝒊𝒔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436877"/>
                <a:ext cx="226536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722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2602" y="1143000"/>
            <a:ext cx="39206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Degree of a Term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046" y="2133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degree of a term</a:t>
            </a:r>
            <a:r>
              <a:rPr lang="en-US" sz="2800" dirty="0"/>
              <a:t> is the sum of the exponents on the variable factors of the term.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3450525"/>
                <a:ext cx="1836528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   5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450525"/>
                <a:ext cx="1836528" cy="53296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86200" y="3436877"/>
                <a:ext cx="21075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𝐷𝑒𝑔𝑟𝑒𝑒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𝑖𝑠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2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436877"/>
                <a:ext cx="210750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9600" y="4419600"/>
                <a:ext cx="1717137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−2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419600"/>
                <a:ext cx="1717137" cy="52809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0186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2602" y="1143000"/>
            <a:ext cx="39206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Degree of a Term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046" y="2133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degree of a term</a:t>
            </a:r>
            <a:r>
              <a:rPr lang="en-US" sz="2800" dirty="0"/>
              <a:t> is the sum of the exponents on the variable factors of the term.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3450525"/>
                <a:ext cx="1836528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   5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450525"/>
                <a:ext cx="1836528" cy="53296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86200" y="3436877"/>
                <a:ext cx="21075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𝐷𝑒𝑔𝑟𝑒𝑒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𝑖𝑠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2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436877"/>
                <a:ext cx="210750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9600" y="4419600"/>
                <a:ext cx="1721946" cy="53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−2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419600"/>
                <a:ext cx="1721946" cy="5393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86200" y="4399273"/>
                <a:ext cx="22653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𝑫𝒆𝒈𝒓𝒆𝒆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𝒊𝒔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399273"/>
                <a:ext cx="2265364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520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2602" y="1143000"/>
            <a:ext cx="39206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Degree of a Term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046" y="2133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degree of a term</a:t>
            </a:r>
            <a:r>
              <a:rPr lang="en-US" sz="2800" dirty="0"/>
              <a:t> is the sum of the exponents on the variable factors of the term.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3450525"/>
                <a:ext cx="1836528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   5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450525"/>
                <a:ext cx="1836528" cy="53296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86200" y="3436877"/>
                <a:ext cx="21075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𝐷𝑒𝑔𝑟𝑒𝑒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𝑖𝑠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2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436877"/>
                <a:ext cx="210750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9600" y="4419600"/>
                <a:ext cx="1721946" cy="53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−2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419600"/>
                <a:ext cx="1721946" cy="5393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86200" y="4399273"/>
                <a:ext cx="21075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𝐷𝑒𝑔𝑟𝑒𝑒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𝑖𝑠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5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399273"/>
                <a:ext cx="210750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9600" y="5257800"/>
                <a:ext cx="10857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𝑐</m:t>
                      </m:r>
                      <m:r>
                        <a:rPr lang="en-US" sz="2800" b="0" i="1" smtClean="0">
                          <a:latin typeface="Cambria Math"/>
                        </a:rPr>
                        <m:t>) 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257800"/>
                <a:ext cx="108574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1587936"/>
      </p:ext>
    </p:extLst>
  </p:cSld>
  <p:clrMapOvr>
    <a:masterClrMapping/>
  </p:clrMapOvr>
</p:sld>
</file>

<file path=ppt/theme/theme1.xml><?xml version="1.0" encoding="utf-8"?>
<a:theme xmlns:a="http://schemas.openxmlformats.org/drawingml/2006/main" name="FVTC_blue_WAF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0CCA68211DAA4CABF60667D6DDF88B" ma:contentTypeVersion="1" ma:contentTypeDescription="Create a new document." ma:contentTypeScope="" ma:versionID="53d7caf5aa0e73133c2c74d567530144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A359B6F-52B8-49AC-9930-E97874F7D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AB4DAE7-2DE8-4B54-AB1A-9FDCBCA94A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1BEC86-DEB6-45BD-AF6E-8AE6F718A479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sharepoint/v3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FVTC_blue_WAF</Template>
  <TotalTime>4040</TotalTime>
  <Words>1308</Words>
  <Application>Microsoft Office PowerPoint</Application>
  <PresentationFormat>On-screen Show (4:3)</PresentationFormat>
  <Paragraphs>210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ＭＳ Ｐゴシック</vt:lpstr>
      <vt:lpstr>Arial</vt:lpstr>
      <vt:lpstr>Calibri</vt:lpstr>
      <vt:lpstr>Cambria Math</vt:lpstr>
      <vt:lpstr>Wingdings</vt:lpstr>
      <vt:lpstr>FVTC_blue_WAF</vt:lpstr>
      <vt:lpstr>College Technical Math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Fox Valley Technical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muhlebac</dc:creator>
  <cp:lastModifiedBy>Jeffery Frenkel</cp:lastModifiedBy>
  <cp:revision>563</cp:revision>
  <cp:lastPrinted>2009-03-09T19:30:18Z</cp:lastPrinted>
  <dcterms:created xsi:type="dcterms:W3CDTF">2009-04-30T13:56:20Z</dcterms:created>
  <dcterms:modified xsi:type="dcterms:W3CDTF">2019-01-29T15:38:39Z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0x010100B30CCA68211DAA4CABF60667D6DDF88B</vt:lpwstr>
  </property>
  <property fmtid="{D5CDD505-2E9C-101B-9397-08002B2CF9AE}" pid="3" name="_AdHocReviewCycleID">
    <vt:i4>184130567</vt:i4>
  </property>
  <property fmtid="{D5CDD505-2E9C-101B-9397-08002B2CF9AE}" pid="4" name="_NewReviewCycle">
    <vt:lpwstr/>
  </property>
  <property fmtid="{D5CDD505-2E9C-101B-9397-08002B2CF9AE}" pid="5" name="_EmailSubject">
    <vt:lpwstr>CTM 1</vt:lpwstr>
  </property>
  <property fmtid="{D5CDD505-2E9C-101B-9397-08002B2CF9AE}" pid="6" name="_AuthorEmail">
    <vt:lpwstr>wallberg@fvtc.edu</vt:lpwstr>
  </property>
  <property fmtid="{D5CDD505-2E9C-101B-9397-08002B2CF9AE}" pid="7" name="_AuthorEmailDisplayName">
    <vt:lpwstr>Wallberg, Ronald P.</vt:lpwstr>
  </property>
</Properties>
</file>